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18" r:id="rId5"/>
    <p:sldId id="322" r:id="rId6"/>
    <p:sldId id="319" r:id="rId7"/>
    <p:sldId id="324" r:id="rId8"/>
    <p:sldId id="334" r:id="rId9"/>
    <p:sldId id="332" r:id="rId10"/>
    <p:sldId id="320" r:id="rId11"/>
    <p:sldId id="335" r:id="rId12"/>
    <p:sldId id="325" r:id="rId13"/>
    <p:sldId id="32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QIF 101" id="{3E37F9A8-7311-42D5-A6B4-D49ECCBC712A}">
          <p14:sldIdLst/>
        </p14:section>
        <p14:section name="QIF 101" id="{F1A69F57-AED2-49EE-9391-099C49B099E0}">
          <p14:sldIdLst/>
        </p14:section>
        <p14:section name="Intro QIF 201" id="{F0FAB58C-275B-4235-BAA9-84F580337E9B}">
          <p14:sldIdLst/>
        </p14:section>
        <p14:section name="QIF 201" id="{07BC743E-0ADC-4E4C-800B-507D469A759A}">
          <p14:sldIdLst/>
        </p14:section>
        <p14:section name="Intro QIF 301" id="{0DEE7734-3781-461B-8D34-53C354DC4DCC}">
          <p14:sldIdLst/>
        </p14:section>
        <p14:section name="QIF 301" id="{FDD9C9E1-7039-44B5-9191-5E1A51358DE0}">
          <p14:sldIdLst>
            <p14:sldId id="318"/>
            <p14:sldId id="322"/>
            <p14:sldId id="319"/>
            <p14:sldId id="324"/>
            <p14:sldId id="334"/>
            <p14:sldId id="332"/>
            <p14:sldId id="320"/>
            <p14:sldId id="335"/>
            <p14:sldId id="325"/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ramer" initials="TK" lastIdx="1" clrIdx="0">
    <p:extLst>
      <p:ext uri="{19B8F6BF-5375-455C-9EA6-DF929625EA0E}">
        <p15:presenceInfo xmlns:p15="http://schemas.microsoft.com/office/powerpoint/2012/main" userId="81e14e0a8f8d7d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FC7"/>
    <a:srgbClr val="237534"/>
    <a:srgbClr val="00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8A3BC9-36F2-49E6-B53A-ADF8D069B22F}" v="18" dt="2020-03-02T16:41:13.7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80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76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51C3D-AF10-4EE6-8BD5-C28B7760165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14231-5DA7-41CC-B15D-C225082187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1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AB03-26FB-4A7C-8D51-BDC0A8D2E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BE99D6-2508-4583-9B90-5049FF0CE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54EC0-0507-43CA-A386-DE286EEB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C52B1-657C-4CD0-8D5D-669F47DC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8F98D-3DB5-4691-AFE9-A180F218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6EA1-C67D-4523-A8BB-E154DA55C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0687E-D6F7-4FA8-8D16-33C537BD1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03FD4-53DC-4E20-88F6-0652B4C9D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5777A-E35A-4288-86D4-0465B9A6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C2035-F47C-444B-96AB-9D532327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1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80476-EAC2-45BF-B6CD-DF5E071FA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64A90-9404-434B-94E0-BB0BA05D6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43A98-E765-46C8-8BAD-959196121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03DF2-5A2A-4F4A-AD99-1BCDD8A6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7179F-476A-4A52-9B25-D3F20DD0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8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5FDA1-50E7-44B0-BEFD-8DDB6211F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69FBD-0C69-4A1E-AB51-97BD647C9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311E-A936-4C69-9656-0CACF9F51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968BB-5BBC-4846-84FE-A726F4CF9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AF598-1C99-4DE8-B528-D4149909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58418-FE2D-4881-AF8A-BDFD6998F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91E26-A901-4FD2-A9F0-AFC01FAA3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02652-AD83-46FA-9B99-4EF050E3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6907A-E737-49A8-95BA-69DAFC4C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E704-84F6-4969-A9EE-BA3D6B58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2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5E46-557D-4CF9-9BC4-71FC8CFA8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EADE6-9440-4B1C-9F55-DE72EFF173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9957"/>
            <a:ext cx="5181600" cy="48870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4C08C-ADE4-490A-8811-3D0C3E5E1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89957"/>
            <a:ext cx="5181600" cy="48870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8F4AE-A2D4-4F08-8811-D5202D1E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8589D-1236-44AF-9C10-B3A608621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71730-F3F2-483D-8D9F-0FC22D7E5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7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C8E2-8D9C-471D-9C7B-03D3F0A6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1644"/>
            <a:ext cx="10515600" cy="10776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5BE5A-23D0-4D07-A0C2-D02EE6A2D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8927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A823A-2B6C-44A2-8BDD-715FFB7D9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9864"/>
            <a:ext cx="5157787" cy="40097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628BC1-8FF7-4B3F-AD83-653608C60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8927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AEB1EE-A5FF-43EA-B160-5A70A8658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9864"/>
            <a:ext cx="5183188" cy="40097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FD0BB2-C07C-4627-8154-D7911D5F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DC3F3C-3510-4534-B5C0-A59AE2555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9A9C90-37A5-4D5E-91B3-7EDCDF9F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5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E46D6-7BE6-47D6-977A-62F6D1EB3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CB1D81-57C6-49DD-BFC1-22A8DD3C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83F6F-7AE4-4E17-998F-FF5180DB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582A1-9409-4937-B7B3-933F83FC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3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6D14B-C68B-4357-B416-24794C7A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BA5AA-BF82-406E-962F-2CB3AA864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DF3E7B-3565-45CB-9A4D-FF786FB26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0C580-8256-45C7-B6EC-35BDF68E7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FDC70-D481-4DD4-88AC-A9EFAFABD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298A15-303E-4ED9-9BD5-CB248B81A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F466C-D1EC-483B-9F21-6007A32E6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2B8A7-627F-46F7-BE92-B408604E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7FAC3-1679-48F7-9E86-3F6AEC53A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CF5C73-6D3D-4EE7-8549-CA13508302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88487" y="0"/>
            <a:ext cx="1714700" cy="92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0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C1A88-B6C2-49D4-8B69-8C1D13D26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BD1664-1CFF-466E-9A01-1B9C62C54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7B41C-FA57-4EF6-9B4F-B985E2FDB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B6DE4-A9D3-4EEB-AF55-96EA25AE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BE1D30-21B0-48EC-84C8-A82052B9C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59A40-5CB4-4CCB-B4AB-54715E5EB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AB117C-4D16-412F-9325-6C6D864F4F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88487" y="0"/>
            <a:ext cx="1714700" cy="92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41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66FD68-01CF-4FE9-BA49-A2DA9053B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971"/>
            <a:ext cx="8975272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8CFC8-9C80-46C9-9178-6B8CA8CD8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9985"/>
            <a:ext cx="10515600" cy="4876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766F8-C93B-4E7F-8DC0-31249E311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C539-D728-4BC1-970B-FCFD16F98089}" type="datetimeFigureOut">
              <a:rPr lang="en-US" smtClean="0"/>
              <a:t>6/14/2022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0E8B6-D786-4F23-8B9C-6B29E2209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7305A-DCEA-44C2-8746-5F4E99EE3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18D7-6CF3-488E-8210-C0AE3D5C406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A015DA-4A6D-4294-9774-FC50A94791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813472" y="16330"/>
            <a:ext cx="2234293" cy="1202014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D0FE92A-86F4-4CF7-B7E9-F34B2EB61E53}"/>
              </a:ext>
            </a:extLst>
          </p:cNvPr>
          <p:cNvSpPr/>
          <p:nvPr userDrawn="1"/>
        </p:nvSpPr>
        <p:spPr>
          <a:xfrm>
            <a:off x="838200" y="1200833"/>
            <a:ext cx="10515600" cy="61773"/>
          </a:xfrm>
          <a:prstGeom prst="roundRect">
            <a:avLst/>
          </a:prstGeom>
          <a:solidFill>
            <a:srgbClr val="027FC7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6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QualityInformationFramework/qif-dev/issues" TargetMode="External"/><Relationship Id="rId2" Type="http://schemas.openxmlformats.org/officeDocument/2006/relationships/hyperlink" Target="https://github.com/QualityInformationFramework/qif-community/issu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omRKramer2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4776" y="1709738"/>
            <a:ext cx="7298240" cy="1957055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Planning for the Next Version of QIF – Continuing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5096" y="4101721"/>
            <a:ext cx="6701308" cy="1957055"/>
          </a:xfrm>
        </p:spPr>
        <p:txBody>
          <a:bodyPr>
            <a:noAutofit/>
          </a:bodyPr>
          <a:lstStyle/>
          <a:p>
            <a:r>
              <a:rPr lang="en-US" sz="3200" dirty="0"/>
              <a:t>Thomas (Tom) Kramer</a:t>
            </a:r>
          </a:p>
          <a:p>
            <a:r>
              <a:rPr lang="en-US" sz="3200" dirty="0"/>
              <a:t>Thomas Kramer Consulting</a:t>
            </a:r>
          </a:p>
          <a:p>
            <a:r>
              <a:rPr lang="en-US" sz="3200" dirty="0"/>
              <a:t>QIF Developer &amp; Software Developer</a:t>
            </a:r>
          </a:p>
          <a:p>
            <a:pPr algn="r"/>
            <a:r>
              <a:rPr lang="en-US" sz="1100" dirty="0">
                <a:solidFill>
                  <a:schemeClr val="tx1"/>
                </a:solidFill>
                <a:latin typeface="+mn-lt"/>
              </a:rPr>
              <a:t>next QIF, June 14</a:t>
            </a:r>
            <a:r>
              <a:rPr lang="en-US" sz="1100" dirty="0">
                <a:solidFill>
                  <a:schemeClr val="tx1"/>
                </a:solidFill>
              </a:rPr>
              <a:t>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A6C0C9-E000-4954-8BEF-D4A343BE3A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0429" y="528638"/>
            <a:ext cx="3637757" cy="19570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7097F3-9F3E-4463-A20C-81E0CF3F6E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5556" y="643303"/>
            <a:ext cx="4051904" cy="84897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21136E-E220-4DE8-9F27-4F1D95B380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181" y="2485693"/>
            <a:ext cx="224123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20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43D5AFB-98EF-4355-9FA6-1B5C8D951AED}"/>
              </a:ext>
            </a:extLst>
          </p:cNvPr>
          <p:cNvSpPr txBox="1">
            <a:spLocks/>
          </p:cNvSpPr>
          <p:nvPr/>
        </p:nvSpPr>
        <p:spPr>
          <a:xfrm>
            <a:off x="838200" y="979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ADC69-9359-4AB9-84AF-8AFA55984F6F}"/>
              </a:ext>
            </a:extLst>
          </p:cNvPr>
          <p:cNvSpPr txBox="1">
            <a:spLocks/>
          </p:cNvSpPr>
          <p:nvPr/>
        </p:nvSpPr>
        <p:spPr>
          <a:xfrm>
            <a:off x="990600" y="2503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9CB66-1985-4124-99BE-AF11094E77ED}"/>
              </a:ext>
            </a:extLst>
          </p:cNvPr>
          <p:cNvSpPr txBox="1">
            <a:spLocks/>
          </p:cNvSpPr>
          <p:nvPr/>
        </p:nvSpPr>
        <p:spPr>
          <a:xfrm>
            <a:off x="721659" y="1945339"/>
            <a:ext cx="10206318" cy="3881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000" dirty="0"/>
            </a:br>
            <a:r>
              <a:rPr lang="en-US" sz="4000" i="1" dirty="0">
                <a:solidFill>
                  <a:srgbClr val="0070C0"/>
                </a:solidFill>
              </a:rPr>
              <a:t>Please help define the next QIF!</a:t>
            </a:r>
            <a:br>
              <a:rPr lang="en-US" sz="4000" i="1" dirty="0">
                <a:solidFill>
                  <a:srgbClr val="0070C0"/>
                </a:solidFill>
              </a:rPr>
            </a:br>
            <a:r>
              <a:rPr lang="en-US" sz="4000" i="1" dirty="0">
                <a:solidFill>
                  <a:srgbClr val="0070C0"/>
                </a:solidFill>
              </a:rPr>
              <a:t>The DMSC needs your participation.</a:t>
            </a:r>
          </a:p>
          <a:p>
            <a:endParaRPr lang="en-US" sz="4000" i="1" dirty="0">
              <a:solidFill>
                <a:srgbClr val="0070C0"/>
              </a:solidFill>
              <a:latin typeface="+mn-lt"/>
            </a:endParaRPr>
          </a:p>
          <a:p>
            <a:r>
              <a:rPr lang="en-US" sz="4000" dirty="0">
                <a:latin typeface="+mn-lt"/>
              </a:rPr>
              <a:t>Questions?</a:t>
            </a:r>
            <a:endParaRPr lang="en-US" sz="7200" dirty="0"/>
          </a:p>
          <a:p>
            <a:endParaRPr lang="en-US" sz="7200" dirty="0"/>
          </a:p>
          <a:p>
            <a:endParaRPr lang="en-US" sz="7200" dirty="0"/>
          </a:p>
          <a:p>
            <a:pPr algn="r"/>
            <a:r>
              <a:rPr lang="en-US" sz="1100" dirty="0">
                <a:latin typeface="+mn-lt"/>
              </a:rPr>
              <a:t>next QIF, June 14, 2022</a:t>
            </a:r>
          </a:p>
          <a:p>
            <a:endParaRPr lang="en-US" sz="2500" dirty="0">
              <a:latin typeface="+mn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526684-FAAD-4E06-961B-2616BC69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rush Script MT" panose="03060802040406070304" pitchFamily="66" charset="0"/>
              </a:rPr>
              <a:t>The end</a:t>
            </a:r>
          </a:p>
        </p:txBody>
      </p:sp>
      <p:pic>
        <p:nvPicPr>
          <p:cNvPr id="2050" name="Picture 2" descr="TECHNICAL ADVISORY COMMITTEE (TAC) MEETING |">
            <a:extLst>
              <a:ext uri="{FF2B5EF4-FFF2-40B4-BE49-F238E27FC236}">
                <a16:creationId xmlns:a16="http://schemas.microsoft.com/office/drawing/2014/main" id="{0E18E3CA-F570-D49A-0521-D62213A7F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854" y="3694530"/>
            <a:ext cx="2371725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54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43D5AFB-98EF-4355-9FA6-1B5C8D951AED}"/>
              </a:ext>
            </a:extLst>
          </p:cNvPr>
          <p:cNvSpPr txBox="1">
            <a:spLocks/>
          </p:cNvSpPr>
          <p:nvPr/>
        </p:nvSpPr>
        <p:spPr>
          <a:xfrm>
            <a:off x="838200" y="979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ADC69-9359-4AB9-84AF-8AFA55984F6F}"/>
              </a:ext>
            </a:extLst>
          </p:cNvPr>
          <p:cNvSpPr txBox="1">
            <a:spLocks/>
          </p:cNvSpPr>
          <p:nvPr/>
        </p:nvSpPr>
        <p:spPr>
          <a:xfrm>
            <a:off x="990600" y="196583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9CB66-1985-4124-99BE-AF11094E77ED}"/>
              </a:ext>
            </a:extLst>
          </p:cNvPr>
          <p:cNvSpPr txBox="1">
            <a:spLocks/>
          </p:cNvSpPr>
          <p:nvPr/>
        </p:nvSpPr>
        <p:spPr>
          <a:xfrm>
            <a:off x="838200" y="1398492"/>
            <a:ext cx="10206318" cy="4993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Excel next QIF issues list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completely reorganized by issue type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estimated time for studying (if needed) and making changes is given for each issue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for almost all issues there is a recommendation for QIF 3.1 and QIF 4.0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 handful of issues are still not clear enough to propose a resolution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Received version 0.8 draft from the Model-Based Characteristics Working Group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proposed changes not yet added to the Excel issues list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few explicit requests for changes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first impression: many changes will be needed </a:t>
            </a:r>
            <a:endParaRPr lang="en-US" sz="2100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Still need input from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 err="1">
                <a:latin typeface="+mn-lt"/>
              </a:rPr>
              <a:t>Capvidia</a:t>
            </a:r>
            <a:endParaRPr lang="en-US" sz="2000" dirty="0">
              <a:latin typeface="+mn-lt"/>
            </a:endParaRPr>
          </a:p>
          <a:p>
            <a:pPr>
              <a:lnSpc>
                <a:spcPct val="70000"/>
              </a:lnSpc>
            </a:pPr>
            <a:endParaRPr lang="en-US" sz="2100" dirty="0">
              <a:latin typeface="+mn-lt"/>
            </a:endParaRPr>
          </a:p>
          <a:p>
            <a:pPr algn="r"/>
            <a:endParaRPr lang="en-US" sz="1000" dirty="0">
              <a:latin typeface="+mn-lt"/>
            </a:endParaRPr>
          </a:p>
          <a:p>
            <a:pPr algn="r"/>
            <a:r>
              <a:rPr lang="en-US" sz="1000" dirty="0">
                <a:latin typeface="+mn-lt"/>
              </a:rPr>
              <a:t>next QIF, June 14, 2022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526684-FAAD-4E06-961B-2616BC69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Issues Status</a:t>
            </a:r>
          </a:p>
        </p:txBody>
      </p:sp>
    </p:spTree>
    <p:extLst>
      <p:ext uri="{BB962C8B-B14F-4D97-AF65-F5344CB8AC3E}">
        <p14:creationId xmlns:p14="http://schemas.microsoft.com/office/powerpoint/2010/main" val="401025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43D5AFB-98EF-4355-9FA6-1B5C8D951AED}"/>
              </a:ext>
            </a:extLst>
          </p:cNvPr>
          <p:cNvSpPr txBox="1">
            <a:spLocks/>
          </p:cNvSpPr>
          <p:nvPr/>
        </p:nvSpPr>
        <p:spPr>
          <a:xfrm>
            <a:off x="838200" y="979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ADC69-9359-4AB9-84AF-8AFA55984F6F}"/>
              </a:ext>
            </a:extLst>
          </p:cNvPr>
          <p:cNvSpPr txBox="1">
            <a:spLocks/>
          </p:cNvSpPr>
          <p:nvPr/>
        </p:nvSpPr>
        <p:spPr>
          <a:xfrm>
            <a:off x="990600" y="2503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9CB66-1985-4124-99BE-AF11094E77ED}"/>
              </a:ext>
            </a:extLst>
          </p:cNvPr>
          <p:cNvSpPr txBox="1">
            <a:spLocks/>
          </p:cNvSpPr>
          <p:nvPr/>
        </p:nvSpPr>
        <p:spPr>
          <a:xfrm>
            <a:off x="838200" y="1398492"/>
            <a:ext cx="10206318" cy="3881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000" dirty="0"/>
            </a:br>
            <a:br>
              <a:rPr lang="en-US" sz="4000" dirty="0"/>
            </a:br>
            <a:endParaRPr lang="en-US" sz="2500" dirty="0">
              <a:latin typeface="+mn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526684-FAAD-4E06-961B-2616BC69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Issue Categories</a:t>
            </a:r>
            <a:br>
              <a:rPr lang="en-US" sz="3600" dirty="0"/>
            </a:br>
            <a:r>
              <a:rPr lang="en-US" sz="2400" dirty="0"/>
              <a:t>(refer to the Excel issues list)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4A6BE86-B6D0-4F2B-86C8-59C9FB69CFA9}"/>
              </a:ext>
            </a:extLst>
          </p:cNvPr>
          <p:cNvSpPr txBox="1">
            <a:spLocks/>
          </p:cNvSpPr>
          <p:nvPr/>
        </p:nvSpPr>
        <p:spPr>
          <a:xfrm>
            <a:off x="838200" y="1398492"/>
            <a:ext cx="10342830" cy="476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300" dirty="0">
                <a:solidFill>
                  <a:srgbClr val="0070C0"/>
                </a:solidFill>
                <a:latin typeface="+mn-lt"/>
              </a:rPr>
              <a:t>- needed technical changes: technical changes with little or no effect on</a:t>
            </a:r>
            <a:br>
              <a:rPr lang="en-US" sz="2300" dirty="0">
                <a:solidFill>
                  <a:srgbClr val="0070C0"/>
                </a:solidFill>
                <a:latin typeface="+mn-lt"/>
              </a:rPr>
            </a:br>
            <a:r>
              <a:rPr lang="en-US" sz="2300" dirty="0">
                <a:solidFill>
                  <a:srgbClr val="0070C0"/>
                </a:solidFill>
                <a:latin typeface="+mn-lt"/>
              </a:rPr>
              <a:t>   implementers or users (15) 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straightforward changes needed  for Y14.5 or ISO GPS conformance (4)</a:t>
            </a:r>
          </a:p>
          <a:p>
            <a:r>
              <a:rPr lang="en-US" sz="2300" dirty="0">
                <a:solidFill>
                  <a:srgbClr val="0070C0"/>
                </a:solidFill>
                <a:latin typeface="+mn-lt"/>
              </a:rPr>
              <a:t>- not-very-extensive changes that seem needed (38)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large important existing areas needing improvement (6)</a:t>
            </a:r>
          </a:p>
          <a:p>
            <a:r>
              <a:rPr lang="en-US" sz="2000" dirty="0">
                <a:latin typeface="+mn-lt"/>
              </a:rPr>
              <a:t>   20 items on Excel issues sheet but most of them are in non-contact measurement 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</a:t>
            </a:r>
            <a:r>
              <a:rPr lang="en-US" sz="2300" dirty="0">
                <a:solidFill>
                  <a:srgbClr val="0070C0"/>
                </a:solidFill>
              </a:rPr>
              <a:t> </a:t>
            </a:r>
            <a:r>
              <a:rPr lang="en-US" sz="2300" dirty="0">
                <a:solidFill>
                  <a:srgbClr val="0070C0"/>
                </a:solidFill>
                <a:latin typeface="+mn-lt"/>
              </a:rPr>
              <a:t>large important areas not yet in QIF (5)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information technology issues (2)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issues requiring further study (17)</a:t>
            </a:r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issues needing better description (6)</a:t>
            </a:r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pPr algn="r"/>
            <a:r>
              <a:rPr lang="en-US" sz="1000" dirty="0">
                <a:latin typeface="+mn-lt"/>
              </a:rPr>
              <a:t>next QIF, June 14, 2022</a:t>
            </a:r>
          </a:p>
        </p:txBody>
      </p:sp>
    </p:spTree>
    <p:extLst>
      <p:ext uri="{BB962C8B-B14F-4D97-AF65-F5344CB8AC3E}">
        <p14:creationId xmlns:p14="http://schemas.microsoft.com/office/powerpoint/2010/main" val="1490859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43D5AFB-98EF-4355-9FA6-1B5C8D951AED}"/>
              </a:ext>
            </a:extLst>
          </p:cNvPr>
          <p:cNvSpPr txBox="1">
            <a:spLocks/>
          </p:cNvSpPr>
          <p:nvPr/>
        </p:nvSpPr>
        <p:spPr>
          <a:xfrm>
            <a:off x="838200" y="97971"/>
            <a:ext cx="6657622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ADC69-9359-4AB9-84AF-8AFA55984F6F}"/>
              </a:ext>
            </a:extLst>
          </p:cNvPr>
          <p:cNvSpPr txBox="1">
            <a:spLocks/>
          </p:cNvSpPr>
          <p:nvPr/>
        </p:nvSpPr>
        <p:spPr>
          <a:xfrm>
            <a:off x="990600" y="2503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9CB66-1985-4124-99BE-AF11094E77ED}"/>
              </a:ext>
            </a:extLst>
          </p:cNvPr>
          <p:cNvSpPr txBox="1">
            <a:spLocks/>
          </p:cNvSpPr>
          <p:nvPr/>
        </p:nvSpPr>
        <p:spPr>
          <a:xfrm>
            <a:off x="838200" y="1398492"/>
            <a:ext cx="10206318" cy="3881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000" dirty="0"/>
            </a:br>
            <a:br>
              <a:rPr lang="en-US" sz="4000" dirty="0"/>
            </a:br>
            <a:endParaRPr lang="en-US" sz="2500" dirty="0">
              <a:latin typeface="+mn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526684-FAAD-4E06-961B-2616BC69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Please review recommendations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4A6BE86-B6D0-4F2B-86C8-59C9FB69CFA9}"/>
              </a:ext>
            </a:extLst>
          </p:cNvPr>
          <p:cNvSpPr txBox="1">
            <a:spLocks/>
          </p:cNvSpPr>
          <p:nvPr/>
        </p:nvSpPr>
        <p:spPr>
          <a:xfrm>
            <a:off x="990600" y="1464129"/>
            <a:ext cx="10206318" cy="4793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70C0"/>
                </a:solidFill>
                <a:latin typeface="+mn-lt"/>
              </a:rPr>
              <a:t>The Excel spreadsheet from today will be available on the internet. </a:t>
            </a:r>
          </a:p>
          <a:p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r>
              <a:rPr lang="en-US" sz="2400" dirty="0">
                <a:solidFill>
                  <a:srgbClr val="0070C0"/>
                </a:solidFill>
                <a:latin typeface="+mn-lt"/>
              </a:rPr>
              <a:t>Please review recommendations for issues you are interested in and comment.</a:t>
            </a:r>
          </a:p>
          <a:p>
            <a:endParaRPr lang="en-US" sz="2400" dirty="0">
              <a:solidFill>
                <a:srgbClr val="0070C0"/>
              </a:solidFill>
              <a:latin typeface="+mn-lt"/>
            </a:endParaRPr>
          </a:p>
          <a:p>
            <a:endParaRPr lang="en-US" sz="2400" dirty="0">
              <a:solidFill>
                <a:srgbClr val="0070C0"/>
              </a:solidFill>
              <a:latin typeface="+mn-lt"/>
            </a:endParaRPr>
          </a:p>
          <a:p>
            <a:endParaRPr lang="en-US" sz="2400" dirty="0">
              <a:solidFill>
                <a:srgbClr val="0070C0"/>
              </a:solidFill>
              <a:latin typeface="+mn-lt"/>
            </a:endParaRPr>
          </a:p>
          <a:p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pPr algn="r"/>
            <a:r>
              <a:rPr lang="en-US" sz="1000" dirty="0">
                <a:latin typeface="+mn-lt"/>
              </a:rPr>
              <a:t>next QIF, June 14, 2022</a:t>
            </a:r>
          </a:p>
        </p:txBody>
      </p:sp>
    </p:spTree>
    <p:extLst>
      <p:ext uri="{BB962C8B-B14F-4D97-AF65-F5344CB8AC3E}">
        <p14:creationId xmlns:p14="http://schemas.microsoft.com/office/powerpoint/2010/main" val="133309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43D5AFB-98EF-4355-9FA6-1B5C8D951AED}"/>
              </a:ext>
            </a:extLst>
          </p:cNvPr>
          <p:cNvSpPr txBox="1">
            <a:spLocks/>
          </p:cNvSpPr>
          <p:nvPr/>
        </p:nvSpPr>
        <p:spPr>
          <a:xfrm>
            <a:off x="838200" y="97971"/>
            <a:ext cx="5054600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ADC69-9359-4AB9-84AF-8AFA55984F6F}"/>
              </a:ext>
            </a:extLst>
          </p:cNvPr>
          <p:cNvSpPr txBox="1">
            <a:spLocks/>
          </p:cNvSpPr>
          <p:nvPr/>
        </p:nvSpPr>
        <p:spPr>
          <a:xfrm>
            <a:off x="990600" y="2503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9CB66-1985-4124-99BE-AF11094E77ED}"/>
              </a:ext>
            </a:extLst>
          </p:cNvPr>
          <p:cNvSpPr txBox="1">
            <a:spLocks/>
          </p:cNvSpPr>
          <p:nvPr/>
        </p:nvSpPr>
        <p:spPr>
          <a:xfrm>
            <a:off x="838200" y="1398492"/>
            <a:ext cx="10206318" cy="3881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000" dirty="0"/>
            </a:br>
            <a:br>
              <a:rPr lang="en-US" sz="4000" dirty="0"/>
            </a:br>
            <a:endParaRPr lang="en-US" sz="2500" dirty="0">
              <a:latin typeface="+mn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526684-FAAD-4E06-961B-2616BC69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Requirements Document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4A6BE86-B6D0-4F2B-86C8-59C9FB69CFA9}"/>
              </a:ext>
            </a:extLst>
          </p:cNvPr>
          <p:cNvSpPr txBox="1">
            <a:spLocks/>
          </p:cNvSpPr>
          <p:nvPr/>
        </p:nvSpPr>
        <p:spPr>
          <a:xfrm>
            <a:off x="990600" y="1464129"/>
            <a:ext cx="10206318" cy="4793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rgbClr val="0070C0"/>
                </a:solidFill>
                <a:latin typeface="+mn-lt"/>
              </a:rPr>
              <a:t>A requirements document has been started but cannot reasonably be completed until </a:t>
            </a:r>
            <a:r>
              <a:rPr lang="en-US" sz="2400" dirty="0" err="1">
                <a:solidFill>
                  <a:srgbClr val="0070C0"/>
                </a:solidFill>
                <a:latin typeface="+mn-lt"/>
              </a:rPr>
              <a:t>Capvidia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provides its list of suggested changes. </a:t>
            </a:r>
          </a:p>
          <a:p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r>
              <a:rPr lang="en-US" sz="2400" dirty="0">
                <a:solidFill>
                  <a:srgbClr val="0070C0"/>
                </a:solidFill>
                <a:latin typeface="+mn-lt"/>
              </a:rPr>
              <a:t>The requirements document will focus on recommended changes to QIF (including additions).</a:t>
            </a:r>
          </a:p>
          <a:p>
            <a:endParaRPr lang="en-US" sz="2400" dirty="0">
              <a:solidFill>
                <a:srgbClr val="0070C0"/>
              </a:solidFill>
              <a:latin typeface="+mn-lt"/>
            </a:endParaRPr>
          </a:p>
          <a:p>
            <a:r>
              <a:rPr lang="en-US" sz="2400" dirty="0">
                <a:solidFill>
                  <a:srgbClr val="0070C0"/>
                </a:solidFill>
                <a:latin typeface="+mn-lt"/>
              </a:rPr>
              <a:t>The recommendations will be based on what seems doable and worthwhile.</a:t>
            </a:r>
          </a:p>
          <a:p>
            <a:endParaRPr lang="en-US" sz="2400" dirty="0">
              <a:solidFill>
                <a:srgbClr val="0070C0"/>
              </a:solidFill>
              <a:latin typeface="+mn-lt"/>
            </a:endParaRPr>
          </a:p>
          <a:p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pPr algn="r"/>
            <a:r>
              <a:rPr lang="en-US" sz="1000" dirty="0">
                <a:latin typeface="+mn-lt"/>
              </a:rPr>
              <a:t>next QIF, June 14, 2022</a:t>
            </a:r>
          </a:p>
        </p:txBody>
      </p:sp>
    </p:spTree>
    <p:extLst>
      <p:ext uri="{BB962C8B-B14F-4D97-AF65-F5344CB8AC3E}">
        <p14:creationId xmlns:p14="http://schemas.microsoft.com/office/powerpoint/2010/main" val="829720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43D5AFB-98EF-4355-9FA6-1B5C8D951AED}"/>
              </a:ext>
            </a:extLst>
          </p:cNvPr>
          <p:cNvSpPr txBox="1">
            <a:spLocks/>
          </p:cNvSpPr>
          <p:nvPr/>
        </p:nvSpPr>
        <p:spPr>
          <a:xfrm>
            <a:off x="838200" y="979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ADC69-9359-4AB9-84AF-8AFA55984F6F}"/>
              </a:ext>
            </a:extLst>
          </p:cNvPr>
          <p:cNvSpPr txBox="1">
            <a:spLocks/>
          </p:cNvSpPr>
          <p:nvPr/>
        </p:nvSpPr>
        <p:spPr>
          <a:xfrm>
            <a:off x="990600" y="2503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9CB66-1985-4124-99BE-AF11094E77ED}"/>
              </a:ext>
            </a:extLst>
          </p:cNvPr>
          <p:cNvSpPr txBox="1">
            <a:spLocks/>
          </p:cNvSpPr>
          <p:nvPr/>
        </p:nvSpPr>
        <p:spPr>
          <a:xfrm>
            <a:off x="838200" y="1398492"/>
            <a:ext cx="10206318" cy="4715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r>
              <a:rPr lang="en-US" sz="2500" dirty="0">
                <a:solidFill>
                  <a:srgbClr val="0070C0"/>
                </a:solidFill>
                <a:latin typeface="+mn-lt"/>
              </a:rPr>
              <a:t>Hear from </a:t>
            </a:r>
            <a:r>
              <a:rPr lang="en-US" sz="2500" dirty="0" err="1">
                <a:solidFill>
                  <a:srgbClr val="0070C0"/>
                </a:solidFill>
                <a:latin typeface="+mn-lt"/>
              </a:rPr>
              <a:t>Capvidia</a:t>
            </a:r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sz="2500" dirty="0">
                <a:solidFill>
                  <a:srgbClr val="0070C0"/>
                </a:solidFill>
                <a:latin typeface="+mn-lt"/>
              </a:rPr>
              <a:t>Take poll of DMSC members on going to version 3.1 or version 4.0</a:t>
            </a:r>
          </a:p>
          <a:p>
            <a:r>
              <a:rPr lang="en-US" sz="2000" dirty="0">
                <a:latin typeface="+mn-lt"/>
              </a:rPr>
              <a:t>two choices: 3.1 or 4.0</a:t>
            </a:r>
          </a:p>
          <a:p>
            <a:r>
              <a:rPr lang="en-US" sz="2000" dirty="0">
                <a:latin typeface="+mn-lt"/>
              </a:rPr>
              <a:t>3.1 would be backward compatible with 3.0 files. 4.0 would not</a:t>
            </a:r>
            <a:endParaRPr lang="en-US" sz="2500" dirty="0">
              <a:solidFill>
                <a:srgbClr val="0070C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sz="2500" dirty="0">
                <a:solidFill>
                  <a:srgbClr val="0070C0"/>
                </a:solidFill>
                <a:latin typeface="+mn-lt"/>
              </a:rPr>
              <a:t>Take “investment” poll of DMSC members on importance of 7 major areas</a:t>
            </a:r>
          </a:p>
          <a:p>
            <a:r>
              <a:rPr lang="en-US" sz="2000" dirty="0">
                <a:latin typeface="+mn-lt"/>
              </a:rPr>
              <a:t> Each member gets a pile of “dollars” (probably 14). Spend any number of the dollars in any of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 the seven areas according to importance to your company.</a:t>
            </a:r>
          </a:p>
          <a:p>
            <a:pPr>
              <a:lnSpc>
                <a:spcPct val="150000"/>
              </a:lnSpc>
            </a:pPr>
            <a:r>
              <a:rPr lang="en-US" sz="2500" dirty="0">
                <a:solidFill>
                  <a:srgbClr val="0070C0"/>
                </a:solidFill>
                <a:latin typeface="+mn-lt"/>
              </a:rPr>
              <a:t>Finish requirements document</a:t>
            </a:r>
          </a:p>
          <a:p>
            <a:r>
              <a:rPr lang="en-US" sz="2000" dirty="0">
                <a:latin typeface="+mn-lt"/>
              </a:rPr>
              <a:t>Include Gantt chart in document</a:t>
            </a:r>
          </a:p>
          <a:p>
            <a:r>
              <a:rPr lang="en-US" sz="2000" dirty="0">
                <a:latin typeface="+mn-lt"/>
              </a:rPr>
              <a:t>Probably four to six concurrent activities</a:t>
            </a:r>
          </a:p>
          <a:p>
            <a:endParaRPr lang="en-US" sz="2300" dirty="0">
              <a:latin typeface="+mn-lt"/>
            </a:endParaRPr>
          </a:p>
          <a:p>
            <a:pPr algn="r"/>
            <a:r>
              <a:rPr lang="en-US" sz="1000" dirty="0">
                <a:latin typeface="+mn-lt"/>
              </a:rPr>
              <a:t>next QIF, June 14, 2022</a:t>
            </a:r>
          </a:p>
          <a:p>
            <a:endParaRPr lang="en-US" sz="2500" dirty="0">
              <a:latin typeface="+mn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526684-FAAD-4E06-961B-2616BC69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02701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43D5AFB-98EF-4355-9FA6-1B5C8D951AED}"/>
              </a:ext>
            </a:extLst>
          </p:cNvPr>
          <p:cNvSpPr txBox="1">
            <a:spLocks/>
          </p:cNvSpPr>
          <p:nvPr/>
        </p:nvSpPr>
        <p:spPr>
          <a:xfrm>
            <a:off x="838200" y="979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ADC69-9359-4AB9-84AF-8AFA55984F6F}"/>
              </a:ext>
            </a:extLst>
          </p:cNvPr>
          <p:cNvSpPr txBox="1">
            <a:spLocks/>
          </p:cNvSpPr>
          <p:nvPr/>
        </p:nvSpPr>
        <p:spPr>
          <a:xfrm>
            <a:off x="990600" y="2503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9CB66-1985-4124-99BE-AF11094E77ED}"/>
              </a:ext>
            </a:extLst>
          </p:cNvPr>
          <p:cNvSpPr txBox="1">
            <a:spLocks/>
          </p:cNvSpPr>
          <p:nvPr/>
        </p:nvSpPr>
        <p:spPr>
          <a:xfrm>
            <a:off x="838200" y="1398492"/>
            <a:ext cx="10206318" cy="4930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300" dirty="0">
                <a:solidFill>
                  <a:srgbClr val="0070C0"/>
                </a:solidFill>
                <a:latin typeface="+mn-lt"/>
              </a:rPr>
              <a:t>Large areas in which some work has already been done, but more is needed</a:t>
            </a:r>
          </a:p>
          <a:p>
            <a:endParaRPr lang="en-US" sz="8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Welding (a new working group would be needed)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Surface finish/coating (a new working group would be needed)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Non-contact metrology (from NCM working group)</a:t>
            </a:r>
            <a:endParaRPr lang="en-US" sz="800" dirty="0">
              <a:solidFill>
                <a:srgbClr val="0070C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QIF plans (the working group will need to be revived)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FMEA (Failure Modes and Effects Analysis)</a:t>
            </a:r>
          </a:p>
          <a:p>
            <a:r>
              <a:rPr lang="en-US" sz="2000" dirty="0"/>
              <a:t>   </a:t>
            </a:r>
            <a:r>
              <a:rPr lang="en-US" sz="2000" dirty="0">
                <a:latin typeface="+mn-lt"/>
              </a:rPr>
              <a:t>a draft model in XSDL exists but has not been examined by the DMSC</a:t>
            </a:r>
            <a:endParaRPr lang="en-US" sz="2300" dirty="0">
              <a:solidFill>
                <a:srgbClr val="0070C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Process control data for specific industries</a:t>
            </a:r>
          </a:p>
          <a:p>
            <a:r>
              <a:rPr lang="en-US" sz="2000" dirty="0">
                <a:latin typeface="+mn-lt"/>
              </a:rPr>
              <a:t>   QIF covers the aerospace AS9102B standard now but could do more for automotive</a:t>
            </a:r>
          </a:p>
          <a:p>
            <a:endParaRPr lang="en-US" sz="2300" dirty="0">
              <a:solidFill>
                <a:srgbClr val="0070C0"/>
              </a:solidFill>
              <a:latin typeface="+mn-lt"/>
            </a:endParaRPr>
          </a:p>
          <a:p>
            <a:pPr algn="r"/>
            <a:r>
              <a:rPr lang="en-US" sz="1000" dirty="0">
                <a:latin typeface="+mn-lt"/>
              </a:rPr>
              <a:t>next QIF, June 14, 2022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526684-FAAD-4E06-961B-2616BC69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Existing Major Areas Needing Improvement </a:t>
            </a:r>
          </a:p>
        </p:txBody>
      </p:sp>
    </p:spTree>
    <p:extLst>
      <p:ext uri="{BB962C8B-B14F-4D97-AF65-F5344CB8AC3E}">
        <p14:creationId xmlns:p14="http://schemas.microsoft.com/office/powerpoint/2010/main" val="117742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43D5AFB-98EF-4355-9FA6-1B5C8D951AED}"/>
              </a:ext>
            </a:extLst>
          </p:cNvPr>
          <p:cNvSpPr txBox="1">
            <a:spLocks/>
          </p:cNvSpPr>
          <p:nvPr/>
        </p:nvSpPr>
        <p:spPr>
          <a:xfrm>
            <a:off x="838200" y="979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ADC69-9359-4AB9-84AF-8AFA55984F6F}"/>
              </a:ext>
            </a:extLst>
          </p:cNvPr>
          <p:cNvSpPr txBox="1">
            <a:spLocks/>
          </p:cNvSpPr>
          <p:nvPr/>
        </p:nvSpPr>
        <p:spPr>
          <a:xfrm>
            <a:off x="990600" y="2503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9CB66-1985-4124-99BE-AF11094E77ED}"/>
              </a:ext>
            </a:extLst>
          </p:cNvPr>
          <p:cNvSpPr txBox="1">
            <a:spLocks/>
          </p:cNvSpPr>
          <p:nvPr/>
        </p:nvSpPr>
        <p:spPr>
          <a:xfrm>
            <a:off x="838200" y="1398491"/>
            <a:ext cx="10206318" cy="52091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300" dirty="0">
                <a:solidFill>
                  <a:srgbClr val="0070C0"/>
                </a:solidFill>
                <a:latin typeface="+mn-lt"/>
              </a:rPr>
              <a:t>No work has been done, but these may be desirable. Each would need a new working group.</a:t>
            </a:r>
          </a:p>
          <a:p>
            <a:endParaRPr lang="en-US" sz="800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Gear metrology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Additive manufacturing metrology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MEMS and microelectronics metrology</a:t>
            </a: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Manufacturing</a:t>
            </a:r>
            <a:endParaRPr lang="en-US" sz="800" dirty="0">
              <a:solidFill>
                <a:srgbClr val="0070C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0070C0"/>
                </a:solidFill>
                <a:latin typeface="+mn-lt"/>
              </a:rPr>
              <a:t>- Part and assembly tests beyond size and shape, including functional tests</a:t>
            </a:r>
          </a:p>
          <a:p>
            <a:endParaRPr lang="en-US" sz="2300" dirty="0">
              <a:solidFill>
                <a:srgbClr val="0070C0"/>
              </a:solidFill>
              <a:latin typeface="+mn-lt"/>
            </a:endParaRPr>
          </a:p>
          <a:p>
            <a:pPr algn="r"/>
            <a:r>
              <a:rPr lang="en-US" sz="1000" dirty="0">
                <a:latin typeface="+mn-lt"/>
              </a:rPr>
              <a:t>next QIF, June 14, 2022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526684-FAAD-4E06-961B-2616BC69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New Major Areas </a:t>
            </a:r>
          </a:p>
        </p:txBody>
      </p:sp>
    </p:spTree>
    <p:extLst>
      <p:ext uri="{BB962C8B-B14F-4D97-AF65-F5344CB8AC3E}">
        <p14:creationId xmlns:p14="http://schemas.microsoft.com/office/powerpoint/2010/main" val="49145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43D5AFB-98EF-4355-9FA6-1B5C8D951AED}"/>
              </a:ext>
            </a:extLst>
          </p:cNvPr>
          <p:cNvSpPr txBox="1">
            <a:spLocks/>
          </p:cNvSpPr>
          <p:nvPr/>
        </p:nvSpPr>
        <p:spPr>
          <a:xfrm>
            <a:off x="838200" y="979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74ADC69-9359-4AB9-84AF-8AFA55984F6F}"/>
              </a:ext>
            </a:extLst>
          </p:cNvPr>
          <p:cNvSpPr txBox="1">
            <a:spLocks/>
          </p:cNvSpPr>
          <p:nvPr/>
        </p:nvSpPr>
        <p:spPr>
          <a:xfrm>
            <a:off x="990600" y="250371"/>
            <a:ext cx="4688445" cy="1061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F09CB66-1985-4124-99BE-AF11094E77ED}"/>
              </a:ext>
            </a:extLst>
          </p:cNvPr>
          <p:cNvSpPr txBox="1">
            <a:spLocks/>
          </p:cNvSpPr>
          <p:nvPr/>
        </p:nvSpPr>
        <p:spPr>
          <a:xfrm>
            <a:off x="838200" y="1398492"/>
            <a:ext cx="10206318" cy="47154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00" dirty="0">
              <a:latin typeface="+mn-lt"/>
            </a:endParaRPr>
          </a:p>
          <a:p>
            <a:r>
              <a:rPr lang="en-US" sz="2500" dirty="0" err="1">
                <a:latin typeface="+mn-lt"/>
              </a:rPr>
              <a:t>qif</a:t>
            </a:r>
            <a:r>
              <a:rPr lang="en-US" sz="2500" dirty="0">
                <a:latin typeface="+mn-lt"/>
              </a:rPr>
              <a:t>-community issues list (open access)</a:t>
            </a:r>
          </a:p>
          <a:p>
            <a:r>
              <a:rPr lang="en-US" sz="2500" dirty="0">
                <a:latin typeface="+mn-lt"/>
              </a:rPr>
              <a:t>   </a:t>
            </a:r>
            <a:r>
              <a:rPr lang="en-US" sz="2500" dirty="0">
                <a:latin typeface="+mn-lt"/>
                <a:hlinkClick r:id="rId2"/>
              </a:rPr>
              <a:t>https://github.com/QualityInformationFramework/qif-community/issues</a:t>
            </a:r>
            <a:endParaRPr lang="en-US" sz="2500" dirty="0">
              <a:latin typeface="+mn-lt"/>
            </a:endParaRPr>
          </a:p>
          <a:p>
            <a:endParaRPr lang="en-US" sz="2500" dirty="0">
              <a:latin typeface="+mn-lt"/>
            </a:endParaRPr>
          </a:p>
          <a:p>
            <a:r>
              <a:rPr lang="en-US" sz="2500" dirty="0" err="1">
                <a:latin typeface="+mn-lt"/>
              </a:rPr>
              <a:t>qif</a:t>
            </a:r>
            <a:r>
              <a:rPr lang="en-US" sz="2500" dirty="0">
                <a:latin typeface="+mn-lt"/>
              </a:rPr>
              <a:t>-dev issues list (restricted access)</a:t>
            </a:r>
          </a:p>
          <a:p>
            <a:r>
              <a:rPr lang="en-US" sz="2500" dirty="0">
                <a:latin typeface="+mn-lt"/>
              </a:rPr>
              <a:t>   </a:t>
            </a:r>
            <a:r>
              <a:rPr lang="en-US" sz="2500" dirty="0">
                <a:latin typeface="+mn-lt"/>
                <a:hlinkClick r:id="rId3"/>
              </a:rPr>
              <a:t>https://github.com/QualityInformationFramework/qif-dev/issues</a:t>
            </a:r>
            <a:endParaRPr lang="en-US" sz="2500" dirty="0">
              <a:latin typeface="+mn-lt"/>
            </a:endParaRPr>
          </a:p>
          <a:p>
            <a:endParaRPr lang="en-US" sz="2500" dirty="0">
              <a:latin typeface="+mn-lt"/>
            </a:endParaRPr>
          </a:p>
          <a:p>
            <a:r>
              <a:rPr lang="en-US" sz="2500" dirty="0">
                <a:latin typeface="+mn-lt"/>
              </a:rPr>
              <a:t>email to</a:t>
            </a:r>
          </a:p>
          <a:p>
            <a:r>
              <a:rPr lang="en-US" sz="2500" dirty="0">
                <a:latin typeface="+mn-lt"/>
              </a:rPr>
              <a:t>  </a:t>
            </a:r>
            <a:r>
              <a:rPr lang="en-US" sz="2500" dirty="0">
                <a:latin typeface="+mn-lt"/>
                <a:hlinkClick r:id="rId4"/>
              </a:rPr>
              <a:t>TomRKramer2@gmail.com </a:t>
            </a:r>
            <a:endParaRPr lang="en-US" sz="2500" dirty="0">
              <a:latin typeface="+mn-lt"/>
            </a:endParaRPr>
          </a:p>
          <a:p>
            <a:endParaRPr lang="en-US" sz="2500" dirty="0">
              <a:latin typeface="+mn-lt"/>
            </a:endParaRPr>
          </a:p>
          <a:p>
            <a:endParaRPr lang="en-US" sz="2500" dirty="0">
              <a:latin typeface="+mn-lt"/>
            </a:endParaRPr>
          </a:p>
          <a:p>
            <a:endParaRPr lang="en-US" sz="2500" dirty="0">
              <a:latin typeface="+mn-lt"/>
            </a:endParaRPr>
          </a:p>
          <a:p>
            <a:endParaRPr lang="en-US" sz="2500" dirty="0">
              <a:latin typeface="+mn-lt"/>
            </a:endParaRPr>
          </a:p>
          <a:p>
            <a:pPr algn="r"/>
            <a:r>
              <a:rPr lang="en-US" sz="1000" dirty="0">
                <a:latin typeface="+mn-lt"/>
              </a:rPr>
              <a:t>next QIF, June 14, 2022</a:t>
            </a:r>
          </a:p>
          <a:p>
            <a:endParaRPr lang="en-US" sz="2500" dirty="0">
              <a:latin typeface="+mn-lt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F526684-FAAD-4E06-961B-2616BC69C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Comment on Issues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405025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C116E51DD8BF4F8A95199C3BBE9131" ma:contentTypeVersion="13" ma:contentTypeDescription="Create a new document." ma:contentTypeScope="" ma:versionID="dc9999fd9448fe53c76bee2d96f4b725">
  <xsd:schema xmlns:xsd="http://www.w3.org/2001/XMLSchema" xmlns:xs="http://www.w3.org/2001/XMLSchema" xmlns:p="http://schemas.microsoft.com/office/2006/metadata/properties" xmlns:ns2="a3d99e60-2a23-43af-b286-334893dfa07c" xmlns:ns3="04013ec5-5284-46a1-826e-91a575b13700" targetNamespace="http://schemas.microsoft.com/office/2006/metadata/properties" ma:root="true" ma:fieldsID="e75b5c3b27b6f6412e408be07545c82d" ns2:_="" ns3:_="">
    <xsd:import namespace="a3d99e60-2a23-43af-b286-334893dfa07c"/>
    <xsd:import namespace="04013ec5-5284-46a1-826e-91a575b137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99e60-2a23-43af-b286-334893dfa0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13ec5-5284-46a1-826e-91a575b137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F13036-8669-4A73-B101-C9B6FC2882FB}"/>
</file>

<file path=customXml/itemProps2.xml><?xml version="1.0" encoding="utf-8"?>
<ds:datastoreItem xmlns:ds="http://schemas.openxmlformats.org/officeDocument/2006/customXml" ds:itemID="{942DA358-B09C-47CD-89EE-BC5C320F71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84B6C9-B106-445F-95C2-01160B134F0E}">
  <ds:schemaRefs>
    <ds:schemaRef ds:uri="http://purl.org/dc/terms/"/>
    <ds:schemaRef ds:uri="http://schemas.microsoft.com/office/infopath/2007/PartnerControls"/>
    <ds:schemaRef ds:uri="8d1edfa7-7bad-4c82-abca-191591069d5f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4aee6b3-2cb1-4f89-9b1a-3dcfa1ae9694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710</Words>
  <Application>Microsoft Office PowerPoint</Application>
  <PresentationFormat>Widescreen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Brush Script MT</vt:lpstr>
      <vt:lpstr>Calibri</vt:lpstr>
      <vt:lpstr>Calibri Light</vt:lpstr>
      <vt:lpstr>Office Theme</vt:lpstr>
      <vt:lpstr>Planning for the Next Version of QIF – Continuing</vt:lpstr>
      <vt:lpstr>Issues Status</vt:lpstr>
      <vt:lpstr>Issue Categories (refer to the Excel issues list)</vt:lpstr>
      <vt:lpstr>Please review recommendations</vt:lpstr>
      <vt:lpstr>Requirements Document</vt:lpstr>
      <vt:lpstr>Next Steps</vt:lpstr>
      <vt:lpstr>Existing Major Areas Needing Improvement </vt:lpstr>
      <vt:lpstr>New Major Areas </vt:lpstr>
      <vt:lpstr>Comment on Issues and Recommendations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dcampbell</dc:creator>
  <cp:lastModifiedBy>Thomas Kramer</cp:lastModifiedBy>
  <cp:revision>187</cp:revision>
  <dcterms:created xsi:type="dcterms:W3CDTF">2017-06-16T21:18:09Z</dcterms:created>
  <dcterms:modified xsi:type="dcterms:W3CDTF">2022-06-14T13:54:00Z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0x010100F0C116E51DD8BF4F8A95199C3BBE9131</vt:lpwstr>
  </property>
</Properties>
</file>